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FA28-B2CD-46E8-A16D-8915BB3A5DD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1A71-5699-4107-9CC5-E7343985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0010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সরকারের দীক্ষায়, শিক্ষকের শিক্ষায়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সফলতায় এলো জীবনের পরীক্ষায় 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7" name="Picture 3" descr="C:\Users\user\Desktop\ww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199"/>
            <a:ext cx="8001000" cy="3987239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838200" y="6172200"/>
            <a:ext cx="7620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atin typeface="Nikosh" pitchFamily="2" charset="0"/>
                <a:cs typeface="Nikosh" pitchFamily="2" charset="0"/>
              </a:rPr>
              <a:t>প্রাথমিক শিক্ষার জন্য উপবৃত্তি প্রদান প্রকল্প (৩য় পর্যায়) 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খুব সহজে রুপালী ব্যাংক শিওরক্যাশের এজেন্ট হতে উপবৃত্তির অর্থ উত্তোলন </a:t>
            </a:r>
            <a:endParaRPr lang="en-US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2" descr="C:\Users\user\Desktop\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1"/>
            <a:ext cx="8229600" cy="1295400"/>
          </a:xfrm>
        </p:spPr>
        <p:txBody>
          <a:bodyPr/>
          <a:lstStyle/>
          <a:p>
            <a:pPr algn="ctr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আমার স্কুল আমার স্বপ্ন </a:t>
            </a:r>
          </a:p>
          <a:p>
            <a:pPr algn="ctr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প্রাথমিক শিক্ষা হবে সম্পন্ন 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I:\Digital Fair\primary-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52338" cy="3581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38200" y="5867400"/>
            <a:ext cx="7620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 শিক্ষার জন্য উপবৃত্তি প্রদান প্রকল্প (৩য় পর্যায়)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1"/>
            <a:ext cx="8229600" cy="9143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উপবৃত্তি বাড়িয়েছে </a:t>
            </a:r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নারীর </a:t>
            </a:r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মান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সরকারের অর্থায়নে যা চলমান।  </a:t>
            </a:r>
            <a:endParaRPr lang="en-US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user\Desktop\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371573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38200" y="5715000"/>
            <a:ext cx="7772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 শিক্ষার জন্য উপবৃত্তি প্রদান প্রকল্প (৩য় পর্যায়)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763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pPr algn="ctr">
              <a:buNone/>
            </a:pPr>
            <a:r>
              <a:rPr lang="bn-BD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শতভাগ উপবৃত্তি শিশুর অধিকার</a:t>
            </a:r>
          </a:p>
          <a:p>
            <a:pPr algn="ctr">
              <a:buNone/>
            </a:pPr>
            <a:r>
              <a:rPr lang="bn-BD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মান সম্মত শিক্ষা শেখ হাসিনার উপহার</a:t>
            </a:r>
            <a:endParaRPr lang="en-US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5" name="Picture 3" descr="C:\Users\user\Desktop\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599"/>
            <a:ext cx="8153400" cy="3786909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838200" y="5867400"/>
            <a:ext cx="7620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 শিক্ষার জন্য উপবৃত্তি প্রদান প্রকল্প (৩য় পর্যায়)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1"/>
            <a:ext cx="8229600" cy="10667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bn-BD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মোবাইলে মোবাইলে উপবৃত্তি </a:t>
            </a:r>
          </a:p>
          <a:p>
            <a:pPr algn="ctr">
              <a:buNone/>
            </a:pPr>
            <a:r>
              <a:rPr lang="bn-BD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প্রাথমিক শিক্ষায় এলো গতি </a:t>
            </a:r>
            <a:endParaRPr lang="en-US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I:\Digital Fair\IMG20181001125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3428999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838200" y="5867400"/>
            <a:ext cx="7620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প্রাথমিক শিক্ষার জন্য উপবৃত্তি প্রদান প্রকল্প (৩য় পর্যায়)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Innoivation Fair\4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81400" cy="22039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81000" y="304800"/>
            <a:ext cx="2133600" cy="182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 </a:t>
            </a:r>
            <a:r>
              <a:rPr lang="bn-BD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স্কুল আমার স্বপ্ন </a:t>
            </a:r>
          </a:p>
          <a:p>
            <a:pPr algn="ctr">
              <a:buNone/>
            </a:pPr>
            <a:r>
              <a:rPr lang="bn-BD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প্রাথমিক শিক্ষা হবে সম্পন্ন  </a:t>
            </a:r>
            <a:endParaRPr lang="en-US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5" name="Picture 2" descr="I:\Digital Fair\primary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33600" cy="1143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09800"/>
            <a:ext cx="2057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ingle Corner Rectangle 16"/>
          <p:cNvSpPr/>
          <p:nvPr/>
        </p:nvSpPr>
        <p:spPr>
          <a:xfrm>
            <a:off x="381000" y="4419600"/>
            <a:ext cx="2133600" cy="2209800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17"/>
          <p:cNvSpPr/>
          <p:nvPr/>
        </p:nvSpPr>
        <p:spPr>
          <a:xfrm>
            <a:off x="2819400" y="4572000"/>
            <a:ext cx="2819400" cy="20574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19"/>
          <p:cNvSpPr/>
          <p:nvPr/>
        </p:nvSpPr>
        <p:spPr>
          <a:xfrm>
            <a:off x="6324600" y="4648200"/>
            <a:ext cx="2438400" cy="1828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Users\user\Desktop\p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1981200" cy="1676400"/>
          </a:xfrm>
          <a:prstGeom prst="rect">
            <a:avLst/>
          </a:prstGeom>
          <a:noFill/>
        </p:spPr>
      </p:pic>
      <p:pic>
        <p:nvPicPr>
          <p:cNvPr id="22" name="Picture 3" descr="C:\Users\user\Desktop\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724400"/>
            <a:ext cx="2133600" cy="1881908"/>
          </a:xfrm>
          <a:prstGeom prst="rect">
            <a:avLst/>
          </a:prstGeom>
          <a:noFill/>
        </p:spPr>
      </p:pic>
      <p:pic>
        <p:nvPicPr>
          <p:cNvPr id="23" name="Picture 2" descr="I:\Digital Fair\IMG20181001125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876800"/>
            <a:ext cx="2405270" cy="1676399"/>
          </a:xfrm>
          <a:prstGeom prst="rect">
            <a:avLst/>
          </a:prstGeom>
          <a:noFill/>
        </p:spPr>
      </p:pic>
      <p:pic>
        <p:nvPicPr>
          <p:cNvPr id="24" name="Picture 3" descr="C:\Users\user\Desktop\www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876800"/>
            <a:ext cx="1981200" cy="1600200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6858000" y="1905000"/>
            <a:ext cx="1828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user\Desktop\ss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1" y="2057400"/>
            <a:ext cx="1676400" cy="1905000"/>
          </a:xfrm>
          <a:prstGeom prst="rect">
            <a:avLst/>
          </a:prstGeom>
          <a:noFill/>
        </p:spPr>
      </p:pic>
      <p:pic>
        <p:nvPicPr>
          <p:cNvPr id="3078" name="Picture 6" descr="C:\Users\user\Desktop\ssssr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228600"/>
            <a:ext cx="6416842" cy="1524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1143000" y="228600"/>
            <a:ext cx="6324600" cy="304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 নজরে উপবৃত্তি কার্যক্রম ২০০৫-০৬ এবং ২০১৭-২০১৮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685803"/>
          <a:ext cx="7924800" cy="6068499"/>
        </p:xfrm>
        <a:graphic>
          <a:graphicData uri="http://schemas.openxmlformats.org/drawingml/2006/table">
            <a:tbl>
              <a:tblPr/>
              <a:tblGrid>
                <a:gridCol w="2042774"/>
                <a:gridCol w="3114866"/>
                <a:gridCol w="2767160"/>
              </a:tblGrid>
              <a:tr h="167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dirty="0">
                          <a:latin typeface="Calibri"/>
                          <a:ea typeface="Calibri"/>
                          <a:cs typeface="Nikosh"/>
                        </a:rPr>
                        <a:t>বিবরন 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dirty="0">
                          <a:latin typeface="Calibri"/>
                          <a:ea typeface="Calibri"/>
                          <a:cs typeface="Nikosh"/>
                        </a:rPr>
                        <a:t>২০০৫-২০০৬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dirty="0">
                          <a:latin typeface="Calibri"/>
                          <a:ea typeface="Calibri"/>
                          <a:cs typeface="Nikosh"/>
                        </a:rPr>
                        <a:t>২০১৭-২০১৮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১। প্রকল্পের মেয়াদ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০৫ বছর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০৪ বছর ০৬ মাস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dirty="0">
                          <a:latin typeface="Calibri"/>
                          <a:ea typeface="Calibri"/>
                          <a:cs typeface="Nikosh"/>
                        </a:rPr>
                        <a:t>২। প্রকল্প এলাকা  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পৌরসভা ও সিটি কর্পোরেশন এলাকা ব্যতিত সমগ্র বাংলাদেশ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পৌরসভা ও সিটি কর্পোরেশন এলাকাসহ সমগ্র বাংলাদেশ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৩। প্রকল্পের আওতাভুক্ত শিক্ষা প্রতিষ্ঠানের ধরন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০৭ প্রকারের প্রাথমিক বিদ্যালয়/ প্রতিষ্ঠান।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০৭ প্রকারের প্রাথমিক বিদ্যালয়/ প্রতিষ্ঠান।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৪। প্রকল্পভুক্ত শিক্ষা প্রতিষ্ঠানের সংখ্যা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৬১৯২০ টি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৬৬৬৭৪ টি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৫। প্রকল্পের ব্যয়ের উৎস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জিওবি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জিওবি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৬। মোট  ভর্তিকৃত শিক্ষার্থীর সংখ্যা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১,২৩,৬২,৯২০ জন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১,১৬,৭০,০২৬ জন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৭। সুবিধাভোগী শিক্ষার্থী যে সকল শ্রেণি হতে নির্বাচন করা যায়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প্রথম শ্রেণি হতে ৫ম শ্রেণিতে অধ্যয়নরত শিক্ষার্থী।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শিশু শ্রেণি হতে  ৮ম শ্রেণি পর্যন্ত প্রাথমিক স্তরে অধ্যয়নরত শিক্ষার্থী। 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৮। ভর্তিকৃত শিক্ষার্থীর মধ্য হতে সুবিধাভোগী নির্বাচনের হার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৪০%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১০০%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৯। উপবৃত্তির হার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dirty="0">
                          <a:latin typeface="Calibri"/>
                          <a:ea typeface="Calibri"/>
                          <a:cs typeface="Nikosh"/>
                        </a:rPr>
                        <a:t>এক সন্তান বিশিষ্ট পরিবার মাসিক- ১০০ টাকা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dirty="0">
                          <a:latin typeface="Calibri"/>
                          <a:ea typeface="Calibri"/>
                          <a:cs typeface="Nikosh"/>
                        </a:rPr>
                        <a:t>একাধিক সন্তান বিশিষ্ট পরিবার মাসিক- ১২৫ টাকা  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b="1" u="sng">
                          <a:latin typeface="Calibri"/>
                          <a:ea typeface="Calibri"/>
                          <a:cs typeface="Nikosh"/>
                        </a:rPr>
                        <a:t>প্রাক-প্রাথমিক শ্রেণি :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সকল শিক্ষার্থী মাসিক ৫০/-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b="1" u="sng">
                          <a:latin typeface="Calibri"/>
                          <a:ea typeface="Calibri"/>
                          <a:cs typeface="Nikosh"/>
                        </a:rPr>
                        <a:t>প্রথম শ্রেণি –পঞ্চম শ্রেণি :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b="1">
                          <a:latin typeface="Calibri"/>
                          <a:ea typeface="Calibri"/>
                          <a:cs typeface="Nikosh"/>
                        </a:rPr>
                        <a:t>০১ </a:t>
                      </a: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জন শিক্ষার্থী মাসিক ১০০/-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০২ জন শিক্ষার্থী মাসিক ২০০/-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০৩ জন শিক্ষার্থী মাসিক ২৫০/-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 ০৪ জন শিক্ষার্থী মাসিক ৩০০/-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b="1" u="sng">
                          <a:latin typeface="Calibri"/>
                          <a:ea typeface="Calibri"/>
                          <a:cs typeface="Nikosh"/>
                        </a:rPr>
                        <a:t>ষষ্ঠ –অষ্টম শ্রেণি :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০১ জন শিক্ষার্থী মাসিক ১২৫/-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০২ জন শিক্ষার্থী মাসিক ২৫০/-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০৩ জন শিক্ষার্থী মাসিক ৩৫০/-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০৪ জন শিক্ষার্থী মাসিক ৪০০/-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১০।  নির্বাচিত সুবিধাভোগীর সংখ্যা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৪৬,৩৬,০৯৫ জন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১,১৫,৯১,৩৫৩ জন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১১। উপবৃত্তি প্রাপ্তির জন্য নির্বাচিত সুবিধাভোগী পরিবার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ক) দুঃস্থ বিধবা মহিলার পরিবার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খ) দিনমজুর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গ) অসচ্ছল পেশাজীবী, যেমন- জেলে, কুমার, কামার, তাঁতি, মুচী ইত্যাদি।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ঘ) ভূমিহীন/ ০.৫০ একর পর্যন্ত জমির মালিক।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দেশের সকল সরকারি প্রাথমিক বিদ্যালয়ে অধ্যয়নরত শিক্ষার্থীর পরিবার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১২।  উপবৃত্তি বাবদ মোট ব্যয়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৪৪০,৩১৩৪৪৫৮/-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১২৪৭, ৯৫,৯৯,৬০০/-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১৩। উপবৃত্তির অর্থ বিতরণের মাধ্যম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০৬ টি রাষ্ট্রায়াত্ত বাঙ্কের মাধ্যমে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 রাষ্ট্রয়াত্ত মোবাইল  বাঙ্কিং অনুমোদিত রুপালী ব্যাংক শিওরক্যাশ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১৪। সুবিধাভোগী অভিভাবকের মাঝে উপবৃত্তি বিতরণ পদ্দতি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 ইউনিয়ন ভিত্তিক কম পক্ষে ০৫ টি বিদ্যলায়ের সমন্বয়ে গঠিত ক্যাম্পে মনোনীত বাঙ্কের কর্মকর্তার মাধ্যমে কার্ড পদ্দতিতে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সুবিধাভোগী অভিভাবকের মোবাইল একাউন্টের মাধ্যমে।  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১৫। উপবৃত্তির অর্থ উত্তোলনের উপায় 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>
                          <a:latin typeface="Calibri"/>
                          <a:ea typeface="Calibri"/>
                          <a:cs typeface="Nikosh"/>
                        </a:rPr>
                        <a:t>নির্ধারিত তারিখ ও সময়ে নগদ ক্যাশ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000" dirty="0">
                          <a:latin typeface="Calibri"/>
                          <a:ea typeface="Calibri"/>
                          <a:cs typeface="Nikosh"/>
                        </a:rPr>
                        <a:t>মোবাইল ওয়ালেটে উপবৃত্তির অর্থ সেবা প্রদানকারী সংস্থা/ব্যাঙ্কের এজেন্ট হতে অথবা দেশের যে কোন স্থান হতে।      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990599"/>
          </a:xfrm>
        </p:spPr>
        <p:txBody>
          <a:bodyPr/>
          <a:lstStyle/>
          <a:p>
            <a:pPr algn="ctr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২০০৫ সালে কার্ড পদ্দতিতে উপবৃত্তি বিতরণ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483" name="Picture 3" descr="C:\Users\user\Desktop\c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968750" cy="4724400"/>
          </a:xfrm>
          <a:prstGeom prst="rect">
            <a:avLst/>
          </a:prstGeom>
          <a:noFill/>
        </p:spPr>
      </p:pic>
      <p:pic>
        <p:nvPicPr>
          <p:cNvPr id="20484" name="Picture 4" descr="C:\Users\user\Desktop\k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সুবিধাভোগী অভিভাবকের মোবাইল একাউন্টেউ উপবৃত্তির অর্থ প্রেরণ   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1506" name="Picture 2" descr="C:\Users\user\Desktop\gg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04800"/>
            <a:ext cx="3962400" cy="4495800"/>
          </a:xfrm>
          <a:prstGeom prst="rect">
            <a:avLst/>
          </a:prstGeom>
          <a:noFill/>
        </p:spPr>
      </p:pic>
      <p:pic>
        <p:nvPicPr>
          <p:cNvPr id="5" name="Picture 2" descr="I:\Digital Fair\IMG20181001125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493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</cp:revision>
  <dcterms:created xsi:type="dcterms:W3CDTF">2018-10-01T07:40:16Z</dcterms:created>
  <dcterms:modified xsi:type="dcterms:W3CDTF">2018-10-01T12:30:22Z</dcterms:modified>
</cp:coreProperties>
</file>